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6" r:id="rId11"/>
    <p:sldId id="267" r:id="rId12"/>
    <p:sldId id="269" r:id="rId13"/>
    <p:sldId id="268" r:id="rId14"/>
    <p:sldId id="273" r:id="rId15"/>
    <p:sldId id="274" r:id="rId16"/>
    <p:sldId id="278" r:id="rId17"/>
    <p:sldId id="275" r:id="rId18"/>
    <p:sldId id="279" r:id="rId19"/>
    <p:sldId id="276" r:id="rId20"/>
    <p:sldId id="280" r:id="rId21"/>
    <p:sldId id="277" r:id="rId22"/>
    <p:sldId id="281" r:id="rId23"/>
    <p:sldId id="283" r:id="rId24"/>
    <p:sldId id="284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C99B4-3830-44C5-ADA5-9D717C19D5E0}" type="datetimeFigureOut">
              <a:rPr lang="hu-HU" smtClean="0"/>
              <a:t>2022. 02. 06.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A691D-BEB5-467A-82AE-E08600B1F6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493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7E534-61D1-4509-A5C3-0FC4AA939B20}" type="slidenum">
              <a:rPr kumimoji="0" lang="fr-FR" alt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69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7E534-61D1-4509-A5C3-0FC4AA939B20}" type="slidenum">
              <a:rPr kumimoji="0" lang="fr-FR" altLang="hu-H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71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B4FA-3175-4AE3-BF4F-1246D72E00D5}" type="datetimeFigureOut">
              <a:rPr lang="fr-FR"/>
              <a:pPr>
                <a:defRPr/>
              </a:pPr>
              <a:t>06/02/2022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A6600-6D24-4BAE-B9B5-5E3BA7187DCF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01405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AF135-AA64-44BD-A0C1-E54EA8EA1399}" type="datetimeFigureOut">
              <a:rPr lang="fr-FR"/>
              <a:pPr>
                <a:defRPr/>
              </a:pPr>
              <a:t>06/02/2022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ED6DA-BE1A-4F2E-A840-271D68395958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18764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C6732-8A3C-4A20-B922-4ACEBF6405AD}" type="datetimeFigureOut">
              <a:rPr lang="fr-FR"/>
              <a:pPr>
                <a:defRPr/>
              </a:pPr>
              <a:t>06/02/2022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41B25-0BA7-4EF2-9494-1826D1113B6F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73659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B2106-3630-40A0-B19E-9ABB5F7150A4}" type="datetimeFigureOut">
              <a:rPr lang="fr-FR"/>
              <a:pPr>
                <a:defRPr/>
              </a:pPr>
              <a:t>06/02/2022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C0210-EB53-48F3-9028-4C553EC0A429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79123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72E70-C3CA-43B9-9993-2D4BB8495B63}" type="datetimeFigureOut">
              <a:rPr lang="fr-FR"/>
              <a:pPr>
                <a:defRPr/>
              </a:pPr>
              <a:t>06/02/2022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F3D07-2BEC-4C96-9CC1-36CC17688264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53312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51FF0-8B22-4930-8F4A-C749CF4158E5}" type="datetimeFigureOut">
              <a:rPr lang="fr-FR"/>
              <a:pPr>
                <a:defRPr/>
              </a:pPr>
              <a:t>06/02/2022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72A3A-B2FE-482D-901F-9CF595E8302A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68259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B70F5-6C12-4D34-8804-82C2444217A2}" type="datetimeFigureOut">
              <a:rPr lang="fr-FR"/>
              <a:pPr>
                <a:defRPr/>
              </a:pPr>
              <a:t>06/02/2022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27D2D-52E5-4FBF-BE60-E44F28189297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12154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8D53-6760-4055-A57C-14143FC10070}" type="datetimeFigureOut">
              <a:rPr lang="fr-FR"/>
              <a:pPr>
                <a:defRPr/>
              </a:pPr>
              <a:t>06/02/2022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149C9-073B-411C-9BAD-DE23A4E7426F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53972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4425-ECC1-4EEC-8BCE-06661F732C40}" type="datetimeFigureOut">
              <a:rPr lang="fr-FR"/>
              <a:pPr>
                <a:defRPr/>
              </a:pPr>
              <a:t>06/02/2022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08943-1495-488D-BC0E-5DBC9AAA1AF0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6347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9EA1-71FA-4749-B744-FB44C3AE8028}" type="datetimeFigureOut">
              <a:rPr lang="fr-FR"/>
              <a:pPr>
                <a:defRPr/>
              </a:pPr>
              <a:t>06/02/2022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7DEFD-C571-4416-83B3-569CA2EAB75E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28162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124F-5AF8-457E-9818-D78EB96761E3}" type="datetimeFigureOut">
              <a:rPr lang="fr-FR"/>
              <a:pPr>
                <a:defRPr/>
              </a:pPr>
              <a:t>06/02/2022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181D6-BFCC-4420-A458-2057E8D08EEE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64740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  <a:p>
            <a:pPr lvl="1"/>
            <a:r>
              <a:rPr lang="fr-FR" altLang="hu-HU" smtClean="0"/>
              <a:t>Deuxième niveau</a:t>
            </a:r>
          </a:p>
          <a:p>
            <a:pPr lvl="2"/>
            <a:r>
              <a:rPr lang="fr-FR" altLang="hu-HU" smtClean="0"/>
              <a:t>Troisième niveau</a:t>
            </a:r>
          </a:p>
          <a:p>
            <a:pPr lvl="3"/>
            <a:r>
              <a:rPr lang="fr-FR" altLang="hu-HU" smtClean="0"/>
              <a:t>Quatrième niveau</a:t>
            </a:r>
          </a:p>
          <a:p>
            <a:pPr lvl="4"/>
            <a:r>
              <a:rPr lang="fr-FR" altLang="hu-H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A3FCF9-A3A0-475D-8A71-1C7636AD85E7}" type="datetimeFigureOut">
              <a:rPr lang="fr-FR"/>
              <a:pPr>
                <a:defRPr/>
              </a:pPr>
              <a:t>06/02/2022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847CA3A-905B-4C18-9157-EEA2965AC46E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5582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ordwall.net/hu/resource/2840830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slide" Target="slide2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hA5XBko72q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A5XBko72qU" TargetMode="External"/><Relationship Id="rId2" Type="http://schemas.openxmlformats.org/officeDocument/2006/relationships/hyperlink" Target="https://zauh.deminasi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12" Type="http://schemas.openxmlformats.org/officeDocument/2006/relationships/slide" Target="slide7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0.jpg"/><Relationship Id="rId10" Type="http://schemas.openxmlformats.org/officeDocument/2006/relationships/image" Target="../media/image16.jpeg"/><Relationship Id="rId4" Type="http://schemas.openxmlformats.org/officeDocument/2006/relationships/slide" Target="slide6.xml"/><Relationship Id="rId9" Type="http://schemas.openxmlformats.org/officeDocument/2006/relationships/image" Target="../media/image15.jpe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9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76894" y="681637"/>
            <a:ext cx="10363200" cy="1470025"/>
          </a:xfrm>
        </p:spPr>
        <p:txBody>
          <a:bodyPr/>
          <a:lstStyle/>
          <a:p>
            <a:r>
              <a:rPr lang="hu-HU" altLang="hu-HU" dirty="0" smtClean="0">
                <a:solidFill>
                  <a:srgbClr val="F74EBC"/>
                </a:solidFill>
              </a:rPr>
              <a:t>Tavaszváró</a:t>
            </a:r>
            <a:endParaRPr lang="fr-FR" altLang="hu-HU" dirty="0" smtClean="0">
              <a:solidFill>
                <a:srgbClr val="F74EBC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836223" y="2252600"/>
            <a:ext cx="6400800" cy="1752600"/>
          </a:xfrm>
        </p:spPr>
        <p:txBody>
          <a:bodyPr/>
          <a:lstStyle/>
          <a:p>
            <a:r>
              <a:rPr lang="hu-HU" altLang="hu-HU" dirty="0" smtClean="0">
                <a:solidFill>
                  <a:srgbClr val="00B0F0"/>
                </a:solidFill>
              </a:rPr>
              <a:t>Iskolaelőkészítő foglalkozás</a:t>
            </a:r>
          </a:p>
          <a:p>
            <a:endParaRPr lang="hu-HU" altLang="hu-HU" dirty="0">
              <a:solidFill>
                <a:srgbClr val="F74EBC"/>
              </a:solidFill>
            </a:endParaRPr>
          </a:p>
          <a:p>
            <a:r>
              <a:rPr lang="hu-HU" altLang="hu-HU" dirty="0" smtClean="0">
                <a:solidFill>
                  <a:srgbClr val="92D050"/>
                </a:solidFill>
              </a:rPr>
              <a:t>Készítette:</a:t>
            </a:r>
            <a:r>
              <a:rPr lang="hu-HU" altLang="hu-HU" dirty="0">
                <a:solidFill>
                  <a:srgbClr val="92D050"/>
                </a:solidFill>
              </a:rPr>
              <a:t> </a:t>
            </a:r>
            <a:r>
              <a:rPr lang="hu-HU" altLang="hu-HU" dirty="0" smtClean="0">
                <a:solidFill>
                  <a:srgbClr val="92D050"/>
                </a:solidFill>
              </a:rPr>
              <a:t> Veréb Judit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1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4258" y="4591050"/>
            <a:ext cx="18764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14" y="2316390"/>
            <a:ext cx="2488512" cy="179782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155" y="2350450"/>
            <a:ext cx="2502118" cy="177996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139" y="2316389"/>
            <a:ext cx="2474532" cy="179782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184" y="2350450"/>
            <a:ext cx="2483458" cy="1763762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2853" y="201840"/>
            <a:ext cx="11010709" cy="1143000"/>
          </a:xfrm>
        </p:spPr>
        <p:txBody>
          <a:bodyPr/>
          <a:lstStyle/>
          <a:p>
            <a:pPr algn="l"/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Gratulálok! Sikerült jó sorrendbe helyezned az eseményeket!</a:t>
            </a:r>
            <a:endParaRPr lang="fr-FR" altLang="hu-H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Akciógomb: Tovább vagy Következő 1">
            <a:hlinkClick r:id="rId6" action="ppaction://hlinksldjump" highlightClick="1"/>
          </p:cNvPr>
          <p:cNvSpPr/>
          <p:nvPr/>
        </p:nvSpPr>
        <p:spPr>
          <a:xfrm>
            <a:off x="10358438" y="5386388"/>
            <a:ext cx="905124" cy="7715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4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703513" y="160940"/>
            <a:ext cx="6543675" cy="1143000"/>
          </a:xfrm>
        </p:spPr>
        <p:txBody>
          <a:bodyPr/>
          <a:lstStyle/>
          <a:p>
            <a:pPr algn="l"/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Nem jó! </a:t>
            </a:r>
            <a:b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Próbáld újra!</a:t>
            </a:r>
            <a:endParaRPr lang="fr-FR" altLang="hu-H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732440"/>
            <a:ext cx="4643438" cy="5609839"/>
          </a:xfrm>
          <a:prstGeom prst="rect">
            <a:avLst/>
          </a:prstGeom>
        </p:spPr>
      </p:pic>
      <p:sp>
        <p:nvSpPr>
          <p:cNvPr id="2" name="Akciógomb: Vissza vagy Előző 1">
            <a:hlinkClick r:id="rId3" action="ppaction://hlinksldjump" highlightClick="1"/>
          </p:cNvPr>
          <p:cNvSpPr/>
          <p:nvPr/>
        </p:nvSpPr>
        <p:spPr>
          <a:xfrm>
            <a:off x="2271712" y="1529965"/>
            <a:ext cx="1857375" cy="15287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0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Memória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>
              <a:hlinkClick r:id="rId2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A mese szereplői elbújtak. Kattints Csata manóra, segíts neki megkeresni és párosítani a képeket! Jó játékot! </a:t>
            </a:r>
            <a:r>
              <a:rPr lang="hu-HU" dirty="0" smtClean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5" name="Kép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269" y="4040818"/>
            <a:ext cx="1877731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70C0"/>
                </a:solidFill>
              </a:rPr>
              <a:t>Nézd meg jól a táblázatot!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2"/>
            <a:ext cx="5721927" cy="2763980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Keresd </a:t>
            </a:r>
            <a:r>
              <a:rPr lang="hu-HU" dirty="0" smtClean="0">
                <a:solidFill>
                  <a:srgbClr val="002060"/>
                </a:solidFill>
              </a:rPr>
              <a:t>meg Csata Manót! Mi van kettővel </a:t>
            </a:r>
            <a:r>
              <a:rPr lang="hu-HU" dirty="0" smtClean="0">
                <a:solidFill>
                  <a:srgbClr val="002060"/>
                </a:solidFill>
              </a:rPr>
              <a:t>fölötte?</a:t>
            </a:r>
          </a:p>
          <a:p>
            <a:r>
              <a:rPr lang="hu-HU" dirty="0">
                <a:solidFill>
                  <a:srgbClr val="002060"/>
                </a:solidFill>
              </a:rPr>
              <a:t>Kattints a képre, majd a piros körvonalra!</a:t>
            </a:r>
          </a:p>
          <a:p>
            <a:endParaRPr lang="hu-HU" dirty="0" smtClean="0">
              <a:solidFill>
                <a:srgbClr val="002060"/>
              </a:solidFill>
            </a:endParaRPr>
          </a:p>
        </p:txBody>
      </p:sp>
      <p:pic>
        <p:nvPicPr>
          <p:cNvPr id="5" name="Kép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331" y="1600202"/>
            <a:ext cx="2009775" cy="1647825"/>
          </a:xfrm>
          <a:prstGeom prst="rect">
            <a:avLst/>
          </a:prstGeom>
        </p:spPr>
      </p:pic>
      <p:pic>
        <p:nvPicPr>
          <p:cNvPr id="6" name="Kép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106" y="1634840"/>
            <a:ext cx="1981200" cy="16478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306" y="1628777"/>
            <a:ext cx="1857375" cy="1619250"/>
          </a:xfrm>
          <a:prstGeom prst="rect">
            <a:avLst/>
          </a:prstGeom>
        </p:spPr>
      </p:pic>
      <p:pic>
        <p:nvPicPr>
          <p:cNvPr id="8" name="Kép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06" y="3232296"/>
            <a:ext cx="1981200" cy="1314450"/>
          </a:xfrm>
          <a:prstGeom prst="rect">
            <a:avLst/>
          </a:prstGeom>
        </p:spPr>
      </p:pic>
      <p:pic>
        <p:nvPicPr>
          <p:cNvPr id="9" name="Kép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3581" y="3203721"/>
            <a:ext cx="1990725" cy="1343025"/>
          </a:xfrm>
          <a:prstGeom prst="rect">
            <a:avLst/>
          </a:prstGeom>
        </p:spPr>
      </p:pic>
      <p:pic>
        <p:nvPicPr>
          <p:cNvPr id="10" name="Kép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4781" y="3203720"/>
            <a:ext cx="1857375" cy="1343025"/>
          </a:xfrm>
          <a:prstGeom prst="rect">
            <a:avLst/>
          </a:prstGeom>
        </p:spPr>
      </p:pic>
      <p:pic>
        <p:nvPicPr>
          <p:cNvPr id="11" name="Kép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6193" y="4513838"/>
            <a:ext cx="1971675" cy="1419225"/>
          </a:xfrm>
          <a:prstGeom prst="rect">
            <a:avLst/>
          </a:prstGeom>
        </p:spPr>
      </p:pic>
      <p:pic>
        <p:nvPicPr>
          <p:cNvPr id="12" name="Kép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7868" y="4513838"/>
            <a:ext cx="1971675" cy="1409700"/>
          </a:xfrm>
          <a:prstGeom prst="rect">
            <a:avLst/>
          </a:prstGeom>
        </p:spPr>
      </p:pic>
      <p:pic>
        <p:nvPicPr>
          <p:cNvPr id="13" name="Kép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80494" y="4504313"/>
            <a:ext cx="1838325" cy="1400175"/>
          </a:xfrm>
          <a:prstGeom prst="rect">
            <a:avLst/>
          </a:prstGeom>
        </p:spPr>
      </p:pic>
      <p:sp>
        <p:nvSpPr>
          <p:cNvPr id="14" name="Ellipszis 13">
            <a:hlinkClick r:id="rId12" action="ppaction://hlinksldjump"/>
          </p:cNvPr>
          <p:cNvSpPr/>
          <p:nvPr/>
        </p:nvSpPr>
        <p:spPr>
          <a:xfrm>
            <a:off x="10351076" y="1591905"/>
            <a:ext cx="1544783" cy="1639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480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703513" y="160940"/>
            <a:ext cx="6543675" cy="1143000"/>
          </a:xfrm>
        </p:spPr>
        <p:txBody>
          <a:bodyPr/>
          <a:lstStyle/>
          <a:p>
            <a:pPr algn="l"/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Nem jó! </a:t>
            </a:r>
            <a:b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Próbáld újra!</a:t>
            </a:r>
            <a:endParaRPr lang="fr-FR" altLang="hu-H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732440"/>
            <a:ext cx="4643438" cy="5609839"/>
          </a:xfrm>
          <a:prstGeom prst="rect">
            <a:avLst/>
          </a:prstGeom>
        </p:spPr>
      </p:pic>
      <p:sp>
        <p:nvSpPr>
          <p:cNvPr id="2" name="Akciógomb: Vissza vagy Előző 1">
            <a:hlinkClick r:id="" action="ppaction://hlinkshowjump?jump=previousslide" highlightClick="1"/>
          </p:cNvPr>
          <p:cNvSpPr/>
          <p:nvPr/>
        </p:nvSpPr>
        <p:spPr>
          <a:xfrm>
            <a:off x="2271712" y="1529965"/>
            <a:ext cx="1857375" cy="15287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1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70C0"/>
                </a:solidFill>
              </a:rPr>
              <a:t>Nézd meg jól a táblázatot!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2"/>
            <a:ext cx="5721927" cy="2763980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</a:rPr>
              <a:t>Mit látsz a napocskától jobbra</a:t>
            </a:r>
            <a:r>
              <a:rPr lang="hu-HU" dirty="0" smtClean="0">
                <a:solidFill>
                  <a:srgbClr val="002060"/>
                </a:solidFill>
              </a:rPr>
              <a:t>?</a:t>
            </a:r>
          </a:p>
          <a:p>
            <a:r>
              <a:rPr lang="hu-HU" dirty="0">
                <a:solidFill>
                  <a:srgbClr val="002060"/>
                </a:solidFill>
              </a:rPr>
              <a:t>Kattints a képre, majd a piros körvonalra!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endParaRPr lang="hu-HU" dirty="0" smtClean="0">
              <a:solidFill>
                <a:srgbClr val="002060"/>
              </a:solidFill>
            </a:endParaRPr>
          </a:p>
        </p:txBody>
      </p:sp>
      <p:pic>
        <p:nvPicPr>
          <p:cNvPr id="5" name="Kép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331" y="1600202"/>
            <a:ext cx="2009775" cy="16478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106" y="1634840"/>
            <a:ext cx="1981200" cy="1647825"/>
          </a:xfrm>
          <a:prstGeom prst="rect">
            <a:avLst/>
          </a:prstGeom>
        </p:spPr>
      </p:pic>
      <p:pic>
        <p:nvPicPr>
          <p:cNvPr id="7" name="Kép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306" y="1628777"/>
            <a:ext cx="1857375" cy="1619250"/>
          </a:xfrm>
          <a:prstGeom prst="rect">
            <a:avLst/>
          </a:prstGeom>
        </p:spPr>
      </p:pic>
      <p:pic>
        <p:nvPicPr>
          <p:cNvPr id="8" name="Kép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06" y="3232296"/>
            <a:ext cx="1981200" cy="1314450"/>
          </a:xfrm>
          <a:prstGeom prst="rect">
            <a:avLst/>
          </a:prstGeom>
        </p:spPr>
      </p:pic>
      <p:pic>
        <p:nvPicPr>
          <p:cNvPr id="9" name="Kép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3581" y="3203721"/>
            <a:ext cx="1990725" cy="1343025"/>
          </a:xfrm>
          <a:prstGeom prst="rect">
            <a:avLst/>
          </a:prstGeom>
        </p:spPr>
      </p:pic>
      <p:pic>
        <p:nvPicPr>
          <p:cNvPr id="10" name="Kép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4781" y="3203720"/>
            <a:ext cx="1857375" cy="1343025"/>
          </a:xfrm>
          <a:prstGeom prst="rect">
            <a:avLst/>
          </a:prstGeom>
        </p:spPr>
      </p:pic>
      <p:pic>
        <p:nvPicPr>
          <p:cNvPr id="11" name="Kép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6193" y="4513838"/>
            <a:ext cx="1971675" cy="1419225"/>
          </a:xfrm>
          <a:prstGeom prst="rect">
            <a:avLst/>
          </a:prstGeom>
        </p:spPr>
      </p:pic>
      <p:pic>
        <p:nvPicPr>
          <p:cNvPr id="12" name="Kép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7868" y="4513838"/>
            <a:ext cx="1971675" cy="1409700"/>
          </a:xfrm>
          <a:prstGeom prst="rect">
            <a:avLst/>
          </a:prstGeom>
        </p:spPr>
      </p:pic>
      <p:pic>
        <p:nvPicPr>
          <p:cNvPr id="13" name="Kép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80494" y="4504313"/>
            <a:ext cx="1838325" cy="1400175"/>
          </a:xfrm>
          <a:prstGeom prst="rect">
            <a:avLst/>
          </a:prstGeom>
        </p:spPr>
      </p:pic>
      <p:sp>
        <p:nvSpPr>
          <p:cNvPr id="14" name="Ellipszis 13">
            <a:hlinkClick r:id="rId12" action="ppaction://hlinksldjump"/>
          </p:cNvPr>
          <p:cNvSpPr/>
          <p:nvPr/>
        </p:nvSpPr>
        <p:spPr>
          <a:xfrm>
            <a:off x="8389793" y="1563760"/>
            <a:ext cx="1544783" cy="1639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40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703513" y="160940"/>
            <a:ext cx="6543675" cy="1143000"/>
          </a:xfrm>
        </p:spPr>
        <p:txBody>
          <a:bodyPr/>
          <a:lstStyle/>
          <a:p>
            <a:pPr algn="l"/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Nem jó! </a:t>
            </a:r>
            <a:b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Próbáld újra!</a:t>
            </a:r>
            <a:endParaRPr lang="fr-FR" altLang="hu-H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732440"/>
            <a:ext cx="4643438" cy="5609839"/>
          </a:xfrm>
          <a:prstGeom prst="rect">
            <a:avLst/>
          </a:prstGeom>
        </p:spPr>
      </p:pic>
      <p:sp>
        <p:nvSpPr>
          <p:cNvPr id="2" name="Akciógomb: Vissza vagy Előző 1">
            <a:hlinkClick r:id="" action="ppaction://hlinkshowjump?jump=previousslide" highlightClick="1"/>
          </p:cNvPr>
          <p:cNvSpPr/>
          <p:nvPr/>
        </p:nvSpPr>
        <p:spPr>
          <a:xfrm>
            <a:off x="2271712" y="1529965"/>
            <a:ext cx="1857375" cy="15287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70C0"/>
                </a:solidFill>
              </a:rPr>
              <a:t>Nézd meg jól a táblázatot!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2"/>
            <a:ext cx="5721927" cy="2763980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</a:rPr>
              <a:t>Mi van a sárga pillangótól balra?</a:t>
            </a:r>
          </a:p>
          <a:p>
            <a:r>
              <a:rPr lang="hu-HU" dirty="0">
                <a:solidFill>
                  <a:srgbClr val="002060"/>
                </a:solidFill>
              </a:rPr>
              <a:t>Kattints a képre, majd a piros körvonalra!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endParaRPr lang="hu-HU" dirty="0" smtClean="0">
              <a:solidFill>
                <a:srgbClr val="002060"/>
              </a:solidFill>
            </a:endParaRPr>
          </a:p>
        </p:txBody>
      </p:sp>
      <p:pic>
        <p:nvPicPr>
          <p:cNvPr id="5" name="Kép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331" y="1600202"/>
            <a:ext cx="2009775" cy="1647825"/>
          </a:xfrm>
          <a:prstGeom prst="rect">
            <a:avLst/>
          </a:prstGeom>
        </p:spPr>
      </p:pic>
      <p:pic>
        <p:nvPicPr>
          <p:cNvPr id="6" name="Kép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106" y="1634840"/>
            <a:ext cx="1981200" cy="1647825"/>
          </a:xfrm>
          <a:prstGeom prst="rect">
            <a:avLst/>
          </a:prstGeom>
        </p:spPr>
      </p:pic>
      <p:pic>
        <p:nvPicPr>
          <p:cNvPr id="7" name="Kép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306" y="1628777"/>
            <a:ext cx="1857375" cy="1619250"/>
          </a:xfrm>
          <a:prstGeom prst="rect">
            <a:avLst/>
          </a:prstGeom>
        </p:spPr>
      </p:pic>
      <p:pic>
        <p:nvPicPr>
          <p:cNvPr id="8" name="Kép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06" y="3232296"/>
            <a:ext cx="1981200" cy="13144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3581" y="3203721"/>
            <a:ext cx="1990725" cy="1343025"/>
          </a:xfrm>
          <a:prstGeom prst="rect">
            <a:avLst/>
          </a:prstGeom>
        </p:spPr>
      </p:pic>
      <p:pic>
        <p:nvPicPr>
          <p:cNvPr id="10" name="Kép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4781" y="3203720"/>
            <a:ext cx="1857375" cy="1343025"/>
          </a:xfrm>
          <a:prstGeom prst="rect">
            <a:avLst/>
          </a:prstGeom>
        </p:spPr>
      </p:pic>
      <p:pic>
        <p:nvPicPr>
          <p:cNvPr id="11" name="Kép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6193" y="4513838"/>
            <a:ext cx="1971675" cy="1419225"/>
          </a:xfrm>
          <a:prstGeom prst="rect">
            <a:avLst/>
          </a:prstGeom>
        </p:spPr>
      </p:pic>
      <p:pic>
        <p:nvPicPr>
          <p:cNvPr id="12" name="Kép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7868" y="4513838"/>
            <a:ext cx="1971675" cy="1409700"/>
          </a:xfrm>
          <a:prstGeom prst="rect">
            <a:avLst/>
          </a:prstGeom>
        </p:spPr>
      </p:pic>
      <p:pic>
        <p:nvPicPr>
          <p:cNvPr id="13" name="Kép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80494" y="4504313"/>
            <a:ext cx="1838325" cy="1400175"/>
          </a:xfrm>
          <a:prstGeom prst="rect">
            <a:avLst/>
          </a:prstGeom>
        </p:spPr>
      </p:pic>
      <p:sp>
        <p:nvSpPr>
          <p:cNvPr id="14" name="Ellipszis 13">
            <a:hlinkClick r:id="rId12" action="ppaction://hlinksldjump"/>
          </p:cNvPr>
          <p:cNvSpPr/>
          <p:nvPr/>
        </p:nvSpPr>
        <p:spPr>
          <a:xfrm>
            <a:off x="8417503" y="3203720"/>
            <a:ext cx="1446933" cy="13005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049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703513" y="160940"/>
            <a:ext cx="6543675" cy="1143000"/>
          </a:xfrm>
        </p:spPr>
        <p:txBody>
          <a:bodyPr/>
          <a:lstStyle/>
          <a:p>
            <a:pPr algn="l"/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Nem jó! </a:t>
            </a:r>
            <a:b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Próbáld újra!</a:t>
            </a:r>
            <a:endParaRPr lang="fr-FR" altLang="hu-H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732440"/>
            <a:ext cx="4643438" cy="5609839"/>
          </a:xfrm>
          <a:prstGeom prst="rect">
            <a:avLst/>
          </a:prstGeom>
        </p:spPr>
      </p:pic>
      <p:sp>
        <p:nvSpPr>
          <p:cNvPr id="2" name="Akciógomb: Vissza vagy Előző 1">
            <a:hlinkClick r:id="" action="ppaction://hlinkshowjump?jump=previousslide" highlightClick="1"/>
          </p:cNvPr>
          <p:cNvSpPr/>
          <p:nvPr/>
        </p:nvSpPr>
        <p:spPr>
          <a:xfrm>
            <a:off x="2271712" y="1529965"/>
            <a:ext cx="1857375" cy="15287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6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70C0"/>
                </a:solidFill>
              </a:rPr>
              <a:t>Nézd meg jól a táblázatot!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2"/>
            <a:ext cx="5721927" cy="2763980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</a:rPr>
              <a:t>Sorold fel, milyen dolgok vannak az alsó sorban</a:t>
            </a:r>
            <a:r>
              <a:rPr lang="hu-HU" dirty="0" smtClean="0">
                <a:solidFill>
                  <a:srgbClr val="002060"/>
                </a:solidFill>
              </a:rPr>
              <a:t>!</a:t>
            </a:r>
          </a:p>
          <a:p>
            <a:r>
              <a:rPr lang="hu-HU" dirty="0">
                <a:solidFill>
                  <a:srgbClr val="002060"/>
                </a:solidFill>
              </a:rPr>
              <a:t>Kattints a képre, majd </a:t>
            </a:r>
            <a:r>
              <a:rPr lang="hu-HU" dirty="0" smtClean="0">
                <a:solidFill>
                  <a:srgbClr val="002060"/>
                </a:solidFill>
              </a:rPr>
              <a:t>az utolsó nagy piros </a:t>
            </a:r>
            <a:r>
              <a:rPr lang="hu-HU" dirty="0">
                <a:solidFill>
                  <a:srgbClr val="002060"/>
                </a:solidFill>
              </a:rPr>
              <a:t>körvonalra!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  <a:p>
            <a:endParaRPr lang="hu-HU" dirty="0" smtClean="0">
              <a:solidFill>
                <a:srgbClr val="002060"/>
              </a:solidFill>
            </a:endParaRPr>
          </a:p>
        </p:txBody>
      </p:sp>
      <p:pic>
        <p:nvPicPr>
          <p:cNvPr id="5" name="Kép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331" y="1600202"/>
            <a:ext cx="2009775" cy="1647825"/>
          </a:xfrm>
          <a:prstGeom prst="rect">
            <a:avLst/>
          </a:prstGeom>
        </p:spPr>
      </p:pic>
      <p:pic>
        <p:nvPicPr>
          <p:cNvPr id="6" name="Kép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106" y="1634840"/>
            <a:ext cx="1981200" cy="1647825"/>
          </a:xfrm>
          <a:prstGeom prst="rect">
            <a:avLst/>
          </a:prstGeom>
        </p:spPr>
      </p:pic>
      <p:pic>
        <p:nvPicPr>
          <p:cNvPr id="7" name="Kép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306" y="1628777"/>
            <a:ext cx="1857375" cy="1619250"/>
          </a:xfrm>
          <a:prstGeom prst="rect">
            <a:avLst/>
          </a:prstGeom>
        </p:spPr>
      </p:pic>
      <p:pic>
        <p:nvPicPr>
          <p:cNvPr id="8" name="Kép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06" y="3232296"/>
            <a:ext cx="1981200" cy="1314450"/>
          </a:xfrm>
          <a:prstGeom prst="rect">
            <a:avLst/>
          </a:prstGeom>
        </p:spPr>
      </p:pic>
      <p:pic>
        <p:nvPicPr>
          <p:cNvPr id="9" name="Kép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3581" y="3203721"/>
            <a:ext cx="1990725" cy="1343025"/>
          </a:xfrm>
          <a:prstGeom prst="rect">
            <a:avLst/>
          </a:prstGeom>
        </p:spPr>
      </p:pic>
      <p:pic>
        <p:nvPicPr>
          <p:cNvPr id="10" name="Kép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4781" y="3203720"/>
            <a:ext cx="1857375" cy="134302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6193" y="4513838"/>
            <a:ext cx="1971675" cy="141922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7868" y="4513838"/>
            <a:ext cx="1971675" cy="14097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80494" y="4504313"/>
            <a:ext cx="1838325" cy="1400175"/>
          </a:xfrm>
          <a:prstGeom prst="rect">
            <a:avLst/>
          </a:prstGeom>
        </p:spPr>
      </p:pic>
      <p:sp>
        <p:nvSpPr>
          <p:cNvPr id="14" name="Ellipszis 13"/>
          <p:cNvSpPr/>
          <p:nvPr/>
        </p:nvSpPr>
        <p:spPr>
          <a:xfrm>
            <a:off x="6549088" y="4546745"/>
            <a:ext cx="1446933" cy="13005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8530288" y="4527835"/>
            <a:ext cx="1446933" cy="13005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10376189" y="4575320"/>
            <a:ext cx="1446933" cy="13005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>
            <a:hlinkClick r:id="rId12" action="ppaction://hlinksldjump"/>
          </p:cNvPr>
          <p:cNvSpPr/>
          <p:nvPr/>
        </p:nvSpPr>
        <p:spPr>
          <a:xfrm>
            <a:off x="5749636" y="4391603"/>
            <a:ext cx="6442364" cy="17872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77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981200" y="142875"/>
            <a:ext cx="8229600" cy="1143000"/>
          </a:xfrm>
        </p:spPr>
        <p:txBody>
          <a:bodyPr/>
          <a:lstStyle/>
          <a:p>
            <a:r>
              <a:rPr lang="hu-HU" altLang="hu-HU" dirty="0" err="1" smtClean="0">
                <a:solidFill>
                  <a:srgbClr val="00B0F0"/>
                </a:solidFill>
              </a:rPr>
              <a:t>Sarkady</a:t>
            </a:r>
            <a:r>
              <a:rPr lang="hu-HU" altLang="hu-HU" dirty="0" smtClean="0">
                <a:solidFill>
                  <a:srgbClr val="00B0F0"/>
                </a:solidFill>
              </a:rPr>
              <a:t> Sándor: Tavaszváró</a:t>
            </a:r>
            <a:endParaRPr lang="fr-FR" altLang="hu-HU" dirty="0" smtClean="0">
              <a:solidFill>
                <a:srgbClr val="00B0F0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981200" y="1225550"/>
            <a:ext cx="8229600" cy="5011762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Fuss el, </a:t>
            </a:r>
            <a:b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Február,</a:t>
            </a:r>
            <a:b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Süss fel,</a:t>
            </a:r>
            <a:b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Napsugár;</a:t>
            </a:r>
            <a:b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Szellő kerekedj,</a:t>
            </a:r>
            <a:b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Langyos eső, megeredj,</a:t>
            </a:r>
            <a:b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Árpa,</a:t>
            </a:r>
            <a:b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Búza,</a:t>
            </a:r>
            <a:b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Kukorica</a:t>
            </a:r>
            <a:b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Cseperedj!</a:t>
            </a:r>
            <a:endParaRPr lang="fr-FR" altLang="hu-H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703513" y="160940"/>
            <a:ext cx="6543675" cy="1143000"/>
          </a:xfrm>
        </p:spPr>
        <p:txBody>
          <a:bodyPr/>
          <a:lstStyle/>
          <a:p>
            <a:pPr algn="l"/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Nem jó! </a:t>
            </a:r>
            <a:b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Próbáld újra!</a:t>
            </a:r>
            <a:endParaRPr lang="fr-FR" altLang="hu-H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732440"/>
            <a:ext cx="4643438" cy="5609839"/>
          </a:xfrm>
          <a:prstGeom prst="rect">
            <a:avLst/>
          </a:prstGeom>
        </p:spPr>
      </p:pic>
      <p:sp>
        <p:nvSpPr>
          <p:cNvPr id="2" name="Akciógomb: Vissza vagy Előző 1">
            <a:hlinkClick r:id="" action="ppaction://hlinkshowjump?jump=previousslide" highlightClick="1"/>
          </p:cNvPr>
          <p:cNvSpPr/>
          <p:nvPr/>
        </p:nvSpPr>
        <p:spPr>
          <a:xfrm>
            <a:off x="2271712" y="1529965"/>
            <a:ext cx="1857375" cy="15287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1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70C0"/>
                </a:solidFill>
              </a:rPr>
              <a:t>Nézd meg jól a táblázatot!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2"/>
            <a:ext cx="5721927" cy="2763980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</a:rPr>
              <a:t>Mi található a piros pillangó alatt kettővel</a:t>
            </a:r>
            <a:r>
              <a:rPr lang="hu-HU" dirty="0" smtClean="0">
                <a:solidFill>
                  <a:srgbClr val="002060"/>
                </a:solidFill>
              </a:rPr>
              <a:t>?</a:t>
            </a:r>
          </a:p>
          <a:p>
            <a:r>
              <a:rPr lang="hu-HU" dirty="0">
                <a:solidFill>
                  <a:srgbClr val="002060"/>
                </a:solidFill>
              </a:rPr>
              <a:t>Kattints a képre, majd a piros körvonalra!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  <a:p>
            <a:endParaRPr lang="hu-HU" dirty="0" smtClean="0">
              <a:solidFill>
                <a:srgbClr val="002060"/>
              </a:solidFill>
            </a:endParaRPr>
          </a:p>
        </p:txBody>
      </p:sp>
      <p:pic>
        <p:nvPicPr>
          <p:cNvPr id="5" name="Kép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331" y="1600202"/>
            <a:ext cx="2009775" cy="1647825"/>
          </a:xfrm>
          <a:prstGeom prst="rect">
            <a:avLst/>
          </a:prstGeom>
        </p:spPr>
      </p:pic>
      <p:pic>
        <p:nvPicPr>
          <p:cNvPr id="6" name="Kép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106" y="1634840"/>
            <a:ext cx="1981200" cy="1647825"/>
          </a:xfrm>
          <a:prstGeom prst="rect">
            <a:avLst/>
          </a:prstGeom>
        </p:spPr>
      </p:pic>
      <p:pic>
        <p:nvPicPr>
          <p:cNvPr id="7" name="Kép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306" y="1628777"/>
            <a:ext cx="1857375" cy="1619250"/>
          </a:xfrm>
          <a:prstGeom prst="rect">
            <a:avLst/>
          </a:prstGeom>
        </p:spPr>
      </p:pic>
      <p:pic>
        <p:nvPicPr>
          <p:cNvPr id="8" name="Kép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06" y="3232296"/>
            <a:ext cx="1981200" cy="1314450"/>
          </a:xfrm>
          <a:prstGeom prst="rect">
            <a:avLst/>
          </a:prstGeom>
        </p:spPr>
      </p:pic>
      <p:pic>
        <p:nvPicPr>
          <p:cNvPr id="9" name="Kép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3581" y="3203721"/>
            <a:ext cx="1990725" cy="1343025"/>
          </a:xfrm>
          <a:prstGeom prst="rect">
            <a:avLst/>
          </a:prstGeom>
        </p:spPr>
      </p:pic>
      <p:pic>
        <p:nvPicPr>
          <p:cNvPr id="10" name="Kép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4781" y="3203720"/>
            <a:ext cx="1857375" cy="1343025"/>
          </a:xfrm>
          <a:prstGeom prst="rect">
            <a:avLst/>
          </a:prstGeom>
        </p:spPr>
      </p:pic>
      <p:pic>
        <p:nvPicPr>
          <p:cNvPr id="11" name="Kép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6193" y="4513838"/>
            <a:ext cx="1971675" cy="141922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7868" y="4513838"/>
            <a:ext cx="1971675" cy="1409700"/>
          </a:xfrm>
          <a:prstGeom prst="rect">
            <a:avLst/>
          </a:prstGeom>
        </p:spPr>
      </p:pic>
      <p:pic>
        <p:nvPicPr>
          <p:cNvPr id="13" name="Kép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80494" y="4504313"/>
            <a:ext cx="1838325" cy="1400175"/>
          </a:xfrm>
          <a:prstGeom prst="rect">
            <a:avLst/>
          </a:prstGeom>
        </p:spPr>
      </p:pic>
      <p:sp>
        <p:nvSpPr>
          <p:cNvPr id="16" name="Ellipszis 15">
            <a:hlinkClick r:id="rId12" action="ppaction://hlinksldjump"/>
          </p:cNvPr>
          <p:cNvSpPr/>
          <p:nvPr/>
        </p:nvSpPr>
        <p:spPr>
          <a:xfrm>
            <a:off x="8530288" y="4527835"/>
            <a:ext cx="1446933" cy="13005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7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703513" y="160940"/>
            <a:ext cx="6543675" cy="1143000"/>
          </a:xfrm>
        </p:spPr>
        <p:txBody>
          <a:bodyPr/>
          <a:lstStyle/>
          <a:p>
            <a:pPr algn="l"/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Nem jó! </a:t>
            </a:r>
            <a:b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Próbáld újra!</a:t>
            </a:r>
            <a:endParaRPr lang="fr-FR" altLang="hu-H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732440"/>
            <a:ext cx="4643438" cy="5609839"/>
          </a:xfrm>
          <a:prstGeom prst="rect">
            <a:avLst/>
          </a:prstGeom>
        </p:spPr>
      </p:pic>
      <p:sp>
        <p:nvSpPr>
          <p:cNvPr id="2" name="Akciógomb: Vissza vagy Előző 1">
            <a:hlinkClick r:id="" action="ppaction://hlinkshowjump?jump=previousslide" highlightClick="1"/>
          </p:cNvPr>
          <p:cNvSpPr/>
          <p:nvPr/>
        </p:nvSpPr>
        <p:spPr>
          <a:xfrm>
            <a:off x="2271712" y="1529965"/>
            <a:ext cx="1857375" cy="15287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9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1891" y="477983"/>
            <a:ext cx="10972800" cy="5091544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Ha szívesen meghallgatnátok, megnéznétek a mesét újra, akkor </a:t>
            </a:r>
            <a:r>
              <a:rPr lang="hu-HU" dirty="0" err="1" smtClean="0"/>
              <a:t>kattintsatok</a:t>
            </a:r>
            <a:r>
              <a:rPr lang="hu-HU" dirty="0" smtClean="0"/>
              <a:t> Csata manóra! A szemfülesek felfedezhetnek eltéréseket a két mese között.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/>
              <a:t>Bízom benne, hogy jól éreztétek magatokat a feladatok megoldása során. Csata manóval szeretettel várunk szeptemberben!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                                                                            Judit néni</a:t>
            </a:r>
            <a:endParaRPr lang="hu-HU" dirty="0"/>
          </a:p>
        </p:txBody>
      </p:sp>
      <p:pic>
        <p:nvPicPr>
          <p:cNvPr id="4" name="Kép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960" y="4068427"/>
            <a:ext cx="1877731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Hivatkozás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mese hallgatása során felbukkanó képek elérése: </a:t>
            </a:r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://zauh.deminasi.com</a:t>
            </a:r>
            <a:r>
              <a:rPr lang="hu-HU" dirty="0" smtClean="0">
                <a:hlinkClick r:id="rId2"/>
              </a:rPr>
              <a:t>/</a:t>
            </a:r>
            <a:r>
              <a:rPr lang="hu-HU" dirty="0" smtClean="0"/>
              <a:t> </a:t>
            </a:r>
            <a:endParaRPr lang="hu-HU" dirty="0"/>
          </a:p>
          <a:p>
            <a:r>
              <a:rPr lang="hu-HU" dirty="0" smtClean="0"/>
              <a:t>A diákon szereplő képek az internetről származnak.</a:t>
            </a:r>
          </a:p>
          <a:p>
            <a:r>
              <a:rPr lang="hu-HU" dirty="0" smtClean="0"/>
              <a:t>A memóriajáték és a diasor összeállítása saját munka.</a:t>
            </a:r>
          </a:p>
          <a:p>
            <a:r>
              <a:rPr lang="hu-HU" dirty="0"/>
              <a:t>Videó: </a:t>
            </a: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www.youtube.com/watch?v=hA5XBko72qU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47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667126" y="274638"/>
            <a:ext cx="6543675" cy="1143000"/>
          </a:xfrm>
        </p:spPr>
        <p:txBody>
          <a:bodyPr/>
          <a:lstStyle/>
          <a:p>
            <a:pPr algn="l"/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Kedves Gyerekek!</a:t>
            </a:r>
            <a:endParaRPr lang="fr-FR" altLang="hu-H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667126" y="1268760"/>
            <a:ext cx="6543675" cy="5184576"/>
          </a:xfrm>
        </p:spPr>
        <p:txBody>
          <a:bodyPr/>
          <a:lstStyle/>
          <a:p>
            <a:pPr marL="0" indent="0">
              <a:buNone/>
            </a:pPr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Biztosan Ti is nagyon várjátok már, hogy vége legyen a télnek és élvezhessük a szép tavaszi időt.</a:t>
            </a:r>
          </a:p>
          <a:p>
            <a:pPr marL="0" indent="0">
              <a:buNone/>
            </a:pPr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Egy olyan mesét hoztam Nektek, amelyben egy tavaszi virág is szerepel.</a:t>
            </a:r>
          </a:p>
          <a:p>
            <a:pPr marL="0" indent="0">
              <a:buNone/>
            </a:pPr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Figyelmesen hallgassátok a mesét és oldjátok meg a feladatokat!</a:t>
            </a:r>
          </a:p>
          <a:p>
            <a:pPr marL="0" indent="0">
              <a:buNone/>
            </a:pPr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Jó szórakozást és jó munkát kívánok!  </a:t>
            </a:r>
          </a:p>
          <a:p>
            <a:pPr marL="0" indent="0">
              <a:buNone/>
            </a:pPr>
            <a:r>
              <a:rPr lang="hu-HU" altLang="hu-HU" dirty="0" smtClean="0">
                <a:solidFill>
                  <a:srgbClr val="F74EBC"/>
                </a:solidFill>
              </a:rPr>
              <a:t>                                </a:t>
            </a:r>
            <a:r>
              <a:rPr lang="hu-HU" altLang="hu-HU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fr-FR" altLang="hu-H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1830" y="4591050"/>
            <a:ext cx="18764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Hallgassátok meg a mesét!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53" y="1340768"/>
            <a:ext cx="2984500" cy="2159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80" y="1340768"/>
            <a:ext cx="2997200" cy="21336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53" y="4149080"/>
            <a:ext cx="2984500" cy="21717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4149080"/>
            <a:ext cx="2984500" cy="2120900"/>
          </a:xfrm>
          <a:prstGeom prst="rect">
            <a:avLst/>
          </a:prstGeom>
        </p:spPr>
      </p:pic>
      <p:pic>
        <p:nvPicPr>
          <p:cNvPr id="7" name="A három pillang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86400" y="2864768"/>
            <a:ext cx="609600" cy="609600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157248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703513" y="160940"/>
            <a:ext cx="6543675" cy="1143000"/>
          </a:xfrm>
        </p:spPr>
        <p:txBody>
          <a:bodyPr/>
          <a:lstStyle/>
          <a:p>
            <a:pPr algn="l"/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Emlékszel még, kik szerepeltek a mesében?</a:t>
            </a:r>
            <a:endParaRPr lang="fr-FR" altLang="hu-H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03513" y="1268760"/>
            <a:ext cx="8507288" cy="5184576"/>
          </a:xfrm>
        </p:spPr>
        <p:txBody>
          <a:bodyPr/>
          <a:lstStyle/>
          <a:p>
            <a:pPr marL="0" indent="0">
              <a:buNone/>
            </a:pPr>
            <a:r>
              <a:rPr lang="hu-HU" altLang="hu-HU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Kattints azokra a képekre, amelyek olyan szereplőt ábrázolnak, akiről nem hallottál a mesében! Ha jól dolgoztál, csak a mese szereplői maradnak itt.</a:t>
            </a:r>
            <a:endParaRPr lang="fr-FR" altLang="hu-H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Kép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2785897"/>
            <a:ext cx="1147192" cy="11471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785326"/>
            <a:ext cx="1815452" cy="2636912"/>
          </a:xfrm>
          <a:prstGeom prst="rect">
            <a:avLst/>
          </a:prstGeom>
        </p:spPr>
      </p:pic>
      <p:pic>
        <p:nvPicPr>
          <p:cNvPr id="3" name="Kép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912" y="2819785"/>
            <a:ext cx="1368152" cy="988110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32" y="2793533"/>
            <a:ext cx="1276350" cy="1276350"/>
          </a:xfrm>
          <a:prstGeom prst="rect">
            <a:avLst/>
          </a:prstGeom>
        </p:spPr>
      </p:pic>
      <p:pic>
        <p:nvPicPr>
          <p:cNvPr id="8" name="Kép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766" y="2739543"/>
            <a:ext cx="1309650" cy="1193546"/>
          </a:xfrm>
          <a:prstGeom prst="rect">
            <a:avLst/>
          </a:prstGeom>
        </p:spPr>
      </p:pic>
      <p:pic>
        <p:nvPicPr>
          <p:cNvPr id="9" name="Kép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3933090"/>
            <a:ext cx="1181100" cy="1575435"/>
          </a:xfrm>
          <a:prstGeom prst="rect">
            <a:avLst/>
          </a:prstGeom>
        </p:spPr>
      </p:pic>
      <p:pic>
        <p:nvPicPr>
          <p:cNvPr id="4" name="Kép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02" y="4053324"/>
            <a:ext cx="1349476" cy="1349476"/>
          </a:xfrm>
          <a:prstGeom prst="rect">
            <a:avLst/>
          </a:prstGeom>
        </p:spPr>
      </p:pic>
      <p:sp>
        <p:nvSpPr>
          <p:cNvPr id="6" name="Akciógomb: Tovább vagy Következő 5">
            <a:hlinkClick r:id="rId12" action="ppaction://hlinksldjump" highlightClick="1"/>
          </p:cNvPr>
          <p:cNvSpPr/>
          <p:nvPr/>
        </p:nvSpPr>
        <p:spPr>
          <a:xfrm>
            <a:off x="10358438" y="5743575"/>
            <a:ext cx="1014412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Kép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3724" y="4103782"/>
            <a:ext cx="1480058" cy="1266829"/>
          </a:xfrm>
          <a:prstGeom prst="rect">
            <a:avLst/>
          </a:prstGeom>
        </p:spPr>
      </p:pic>
      <p:pic>
        <p:nvPicPr>
          <p:cNvPr id="11" name="Kép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22" y="5539497"/>
            <a:ext cx="1488711" cy="126540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73" y="4184347"/>
            <a:ext cx="1284843" cy="1713124"/>
          </a:xfrm>
          <a:prstGeom prst="rect">
            <a:avLst/>
          </a:prstGeom>
        </p:spPr>
      </p:pic>
      <p:pic>
        <p:nvPicPr>
          <p:cNvPr id="13" name="Kép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24" y="5594656"/>
            <a:ext cx="105273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703513" y="160940"/>
            <a:ext cx="6543675" cy="1143000"/>
          </a:xfrm>
        </p:spPr>
        <p:txBody>
          <a:bodyPr/>
          <a:lstStyle/>
          <a:p>
            <a:pPr algn="l"/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Nem jó! </a:t>
            </a:r>
            <a:b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Próbáld újra!</a:t>
            </a:r>
            <a:endParaRPr lang="fr-FR" altLang="hu-H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732440"/>
            <a:ext cx="4643438" cy="5609839"/>
          </a:xfrm>
          <a:prstGeom prst="rect">
            <a:avLst/>
          </a:prstGeom>
        </p:spPr>
      </p:pic>
      <p:sp>
        <p:nvSpPr>
          <p:cNvPr id="2" name="Akciógomb: Vissza vagy Előző 1">
            <a:hlinkClick r:id="" action="ppaction://hlinkshowjump?jump=previousslide" highlightClick="1"/>
          </p:cNvPr>
          <p:cNvSpPr/>
          <p:nvPr/>
        </p:nvSpPr>
        <p:spPr>
          <a:xfrm>
            <a:off x="2271712" y="1529965"/>
            <a:ext cx="1857375" cy="15287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5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737" y="4474561"/>
            <a:ext cx="2739097" cy="1978858"/>
          </a:xfrm>
          <a:prstGeom prst="rect">
            <a:avLst/>
          </a:prstGeom>
        </p:spPr>
      </p:pic>
      <p:pic>
        <p:nvPicPr>
          <p:cNvPr id="5" name="Kép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53" y="2213112"/>
            <a:ext cx="2905983" cy="2067264"/>
          </a:xfrm>
          <a:prstGeom prst="rect">
            <a:avLst/>
          </a:prstGeom>
        </p:spPr>
      </p:pic>
      <p:pic>
        <p:nvPicPr>
          <p:cNvPr id="6" name="Kép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5967" y="4258691"/>
            <a:ext cx="2788616" cy="2026015"/>
          </a:xfrm>
          <a:prstGeom prst="rect">
            <a:avLst/>
          </a:prstGeom>
        </p:spPr>
      </p:pic>
      <p:pic>
        <p:nvPicPr>
          <p:cNvPr id="7" name="Kép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834" y="2213112"/>
            <a:ext cx="2776701" cy="197202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2853" y="201840"/>
            <a:ext cx="11800602" cy="1721848"/>
          </a:xfrm>
        </p:spPr>
        <p:txBody>
          <a:bodyPr/>
          <a:lstStyle/>
          <a:p>
            <a:pPr algn="l"/>
            <a:r>
              <a:rPr lang="hu-HU" altLang="hu-H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Emlékszel még, hogy kezdődött a mese?</a:t>
            </a:r>
            <a:br>
              <a:rPr lang="hu-HU" altLang="hu-H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altLang="hu-H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Kattints abban a sorrendben a képekre, ahogyan a mesében következtek egymás után! Melyik az első?</a:t>
            </a:r>
            <a:endParaRPr lang="fr-FR" altLang="hu-HU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737" y="4474561"/>
            <a:ext cx="2739097" cy="1978858"/>
          </a:xfrm>
          <a:prstGeom prst="rect">
            <a:avLst/>
          </a:prstGeom>
        </p:spPr>
      </p:pic>
      <p:pic>
        <p:nvPicPr>
          <p:cNvPr id="5" name="Kép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53" y="2227984"/>
            <a:ext cx="2905983" cy="2067264"/>
          </a:xfrm>
          <a:prstGeom prst="rect">
            <a:avLst/>
          </a:prstGeom>
        </p:spPr>
      </p:pic>
      <p:pic>
        <p:nvPicPr>
          <p:cNvPr id="6" name="Kép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5967" y="4258691"/>
            <a:ext cx="2788616" cy="2026015"/>
          </a:xfrm>
          <a:prstGeom prst="rect">
            <a:avLst/>
          </a:prstGeom>
        </p:spPr>
      </p:pic>
      <p:pic>
        <p:nvPicPr>
          <p:cNvPr id="7" name="Kép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834" y="2213112"/>
            <a:ext cx="2776701" cy="197202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2853" y="201840"/>
            <a:ext cx="11800602" cy="1721848"/>
          </a:xfrm>
        </p:spPr>
        <p:txBody>
          <a:bodyPr/>
          <a:lstStyle/>
          <a:p>
            <a:pPr algn="l"/>
            <a:r>
              <a:rPr lang="hu-HU" altLang="hu-H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 történt ezután? Melyik a második?</a:t>
            </a:r>
            <a:endParaRPr lang="fr-FR" altLang="hu-HU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538" y="4474561"/>
            <a:ext cx="2987299" cy="2158171"/>
          </a:xfrm>
          <a:prstGeom prst="rect">
            <a:avLst/>
          </a:prstGeom>
        </p:spPr>
      </p:pic>
      <p:pic>
        <p:nvPicPr>
          <p:cNvPr id="6" name="Kép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039" y="4474561"/>
            <a:ext cx="2987299" cy="217036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752599" y="201840"/>
            <a:ext cx="9510963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hu-HU" alt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ogyan folytatódott? Melyik a harmadik?</a:t>
            </a:r>
            <a:endParaRPr lang="fr-FR" altLang="hu-H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Kép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53" y="1842808"/>
            <a:ext cx="2999492" cy="2133785"/>
          </a:xfrm>
          <a:prstGeom prst="rect">
            <a:avLst/>
          </a:prstGeom>
        </p:spPr>
      </p:pic>
      <p:pic>
        <p:nvPicPr>
          <p:cNvPr id="10" name="Kép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6863" y="1855001"/>
            <a:ext cx="2987299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462</Words>
  <Application>Microsoft Office PowerPoint</Application>
  <PresentationFormat>Szélesvásznú</PresentationFormat>
  <Paragraphs>61</Paragraphs>
  <Slides>24</Slides>
  <Notes>2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Thème Office</vt:lpstr>
      <vt:lpstr>Tavaszváró</vt:lpstr>
      <vt:lpstr>Sarkady Sándor: Tavaszváró</vt:lpstr>
      <vt:lpstr>Kedves Gyerekek!</vt:lpstr>
      <vt:lpstr>Hallgassátok meg a mesét!</vt:lpstr>
      <vt:lpstr>Emlékszel még, kik szerepeltek a mesében?</vt:lpstr>
      <vt:lpstr>Nem jó!  Próbáld újra!</vt:lpstr>
      <vt:lpstr>Emlékszel még, hogy kezdődött a mese? Kattints abban a sorrendben a képekre, ahogyan a mesében következtek egymás után! Melyik az első?</vt:lpstr>
      <vt:lpstr>Mi történt ezután? Melyik a második?</vt:lpstr>
      <vt:lpstr>Hogyan folytatódott? Melyik a harmadik?</vt:lpstr>
      <vt:lpstr>Gratulálok! Sikerült jó sorrendbe helyezned az eseményeket!</vt:lpstr>
      <vt:lpstr>Nem jó!  Próbáld újra!</vt:lpstr>
      <vt:lpstr>Memória</vt:lpstr>
      <vt:lpstr>Nézd meg jól a táblázatot!</vt:lpstr>
      <vt:lpstr>Nem jó!  Próbáld újra!</vt:lpstr>
      <vt:lpstr>Nézd meg jól a táblázatot!</vt:lpstr>
      <vt:lpstr>Nem jó!  Próbáld újra!</vt:lpstr>
      <vt:lpstr>Nézd meg jól a táblázatot!</vt:lpstr>
      <vt:lpstr>Nem jó!  Próbáld újra!</vt:lpstr>
      <vt:lpstr>Nézd meg jól a táblázatot!</vt:lpstr>
      <vt:lpstr>Nem jó!  Próbáld újra!</vt:lpstr>
      <vt:lpstr>Nézd meg jól a táblázatot!</vt:lpstr>
      <vt:lpstr>Nem jó!  Próbáld újra!</vt:lpstr>
      <vt:lpstr>PowerPoint-bemutató</vt:lpstr>
      <vt:lpstr>Hivatkozás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Tanár</dc:creator>
  <cp:lastModifiedBy>Saját Nevem</cp:lastModifiedBy>
  <cp:revision>40</cp:revision>
  <dcterms:created xsi:type="dcterms:W3CDTF">2018-03-08T16:40:39Z</dcterms:created>
  <dcterms:modified xsi:type="dcterms:W3CDTF">2022-02-06T11:12:08Z</dcterms:modified>
</cp:coreProperties>
</file>